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60" r:id="rId4"/>
    <p:sldId id="262" r:id="rId5"/>
    <p:sldId id="259" r:id="rId6"/>
    <p:sldId id="258" r:id="rId7"/>
    <p:sldId id="263" r:id="rId8"/>
    <p:sldId id="261" r:id="rId9"/>
    <p:sldId id="264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2E57D-2B0B-4BC2-A71F-8C125754E4FD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EC4FF-4E5C-484E-BCF1-AD9674149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56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2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2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5075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3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871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3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4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9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3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6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1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4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7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5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9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4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oxifier.blogspot.com/2012/10/only-thing-we-have-to-fear-is-fear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inallychelle.tumblr.com/post/11513891980/unobservant-finallychelle-smarties-i-know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cpl.net/category/tags/lego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reativecommons.org/licenses/by-nd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6279-5CE5-43C5-BF53-EC8493FBE1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How to tackle the math problem?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41484-5FA1-4E2E-AEBA-B3A009552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Pam Dunn</a:t>
            </a:r>
          </a:p>
          <a:p>
            <a:r>
              <a:rPr lang="en-GB" dirty="0"/>
              <a:t>Medical Education Manager</a:t>
            </a:r>
          </a:p>
          <a:p>
            <a:r>
              <a:rPr lang="en-GB" dirty="0"/>
              <a:t>Harrogate and District NHS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225903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6979-054D-4424-BB96-A9E05CF4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Interventions: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Structured learning and materials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CB2D7D-AFD2-4E7C-8D58-EB6A7BFF4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6522"/>
            <a:ext cx="7103165" cy="4744278"/>
          </a:xfrm>
        </p:spPr>
        <p:txBody>
          <a:bodyPr>
            <a:normAutofit fontScale="70000" lnSpcReduction="20000"/>
          </a:bodyPr>
          <a:lstStyle/>
          <a:p>
            <a:r>
              <a:rPr lang="en-GB" sz="2800" dirty="0"/>
              <a:t>Q1 You have a 2M solution of sodium chloride. How many moles are there in: </a:t>
            </a:r>
          </a:p>
          <a:p>
            <a:endParaRPr lang="en-GB" sz="2800" dirty="0"/>
          </a:p>
          <a:p>
            <a:r>
              <a:rPr lang="en-GB" sz="2800" dirty="0"/>
              <a:t>(a) 2 litres   </a:t>
            </a:r>
          </a:p>
          <a:p>
            <a:r>
              <a:rPr lang="en-GB" sz="2800" b="1" dirty="0"/>
              <a:t>2M = 2 moles per litre</a:t>
            </a:r>
          </a:p>
          <a:p>
            <a:r>
              <a:rPr lang="en-GB" sz="2800" b="1" dirty="0"/>
              <a:t>So moles in 2 litres = 2 moles x 2 litres</a:t>
            </a:r>
          </a:p>
          <a:p>
            <a:endParaRPr lang="en-GB" sz="2800" dirty="0"/>
          </a:p>
          <a:p>
            <a:r>
              <a:rPr lang="en-GB" sz="2800" dirty="0"/>
              <a:t>(b) 500 </a:t>
            </a:r>
            <a:r>
              <a:rPr lang="en-GB" sz="2800" dirty="0" err="1"/>
              <a:t>mls</a:t>
            </a:r>
            <a:r>
              <a:rPr lang="en-GB" sz="2800" dirty="0"/>
              <a:t>? </a:t>
            </a:r>
          </a:p>
          <a:p>
            <a:r>
              <a:rPr lang="en-GB" sz="2800" b="1" dirty="0"/>
              <a:t>2 M = 2 moles per litre, 500mls = 0.5 litres</a:t>
            </a:r>
          </a:p>
          <a:p>
            <a:r>
              <a:rPr lang="en-GB" sz="2800" b="1" dirty="0"/>
              <a:t>So moles in 2 litres = 2 moles x 0.5 litres</a:t>
            </a:r>
          </a:p>
          <a:p>
            <a:endParaRPr lang="en-GB" sz="2800" dirty="0"/>
          </a:p>
          <a:p>
            <a:r>
              <a:rPr lang="en-GB" sz="2800" dirty="0"/>
              <a:t>(c) 300 </a:t>
            </a:r>
            <a:r>
              <a:rPr lang="en-GB" sz="2800" dirty="0" err="1"/>
              <a:t>mls</a:t>
            </a:r>
            <a:r>
              <a:rPr lang="en-GB" sz="2800" dirty="0"/>
              <a:t> ? </a:t>
            </a:r>
          </a:p>
          <a:p>
            <a:r>
              <a:rPr lang="en-GB" sz="2800" dirty="0"/>
              <a:t>(d) 1245 </a:t>
            </a:r>
            <a:r>
              <a:rPr lang="en-GB" sz="2800" dirty="0" err="1"/>
              <a:t>mls</a:t>
            </a: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154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6979-054D-4424-BB96-A9E05CF4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Interventions: supporting conceptual understanding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CB2D7D-AFD2-4E7C-8D58-EB6A7BFF4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6348413" cy="3881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b="1" dirty="0" err="1"/>
              <a:t>Pseudohyponatraemia</a:t>
            </a:r>
            <a:endParaRPr lang="en-GB" sz="3000" b="1" dirty="0"/>
          </a:p>
          <a:p>
            <a:pPr marL="0" indent="0">
              <a:buNone/>
            </a:pPr>
            <a:endParaRPr lang="en-GB" sz="1300" b="1" dirty="0"/>
          </a:p>
          <a:p>
            <a:pPr marL="0" indent="0">
              <a:buNone/>
            </a:pPr>
            <a:r>
              <a:rPr lang="en-GB" sz="2800" dirty="0"/>
              <a:t>Patients with very high levels of triacylglycerol in their blood sometimes get an artificially low serum sodium level when measured by ‘indirect’ Ion-selective electrode. Why?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2800" dirty="0"/>
              <a:t>(‘indirect ISE’ are those in which the serum is diluted in buffer before being measured by the electrode)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7410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D738-82E6-461D-90EB-93DF8C8C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7859-DFEC-49E5-A2EF-F3D4E93F8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Improvement in calculation outcomes, though varied by cohort</a:t>
            </a:r>
          </a:p>
          <a:p>
            <a:r>
              <a:rPr lang="en-GB" sz="2800" dirty="0"/>
              <a:t>Consistently improved module feedback results</a:t>
            </a:r>
          </a:p>
          <a:p>
            <a:r>
              <a:rPr lang="en-GB" sz="2800" dirty="0"/>
              <a:t>Some dramatic impact for some individuals  </a:t>
            </a:r>
          </a:p>
          <a:p>
            <a:r>
              <a:rPr lang="en-GB" sz="2800" dirty="0"/>
              <a:t>Moves towards development of a programme-wide strategy</a:t>
            </a:r>
          </a:p>
        </p:txBody>
      </p:sp>
    </p:spTree>
    <p:extLst>
      <p:ext uri="{BB962C8B-B14F-4D97-AF65-F5344CB8AC3E}">
        <p14:creationId xmlns:p14="http://schemas.microsoft.com/office/powerpoint/2010/main" val="25573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D738-82E6-461D-90EB-93DF8C8C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3" y="2981740"/>
            <a:ext cx="6347713" cy="132080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Observations/suggestions?</a:t>
            </a:r>
          </a:p>
        </p:txBody>
      </p:sp>
    </p:spTree>
    <p:extLst>
      <p:ext uri="{BB962C8B-B14F-4D97-AF65-F5344CB8AC3E}">
        <p14:creationId xmlns:p14="http://schemas.microsoft.com/office/powerpoint/2010/main" val="88949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D738-82E6-461D-90EB-93DF8C8C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7859-DFEC-49E5-A2EF-F3D4E93F8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Clinical and Analytical Biochemistry module exam. (stage 2, Biomedical Science programme)</a:t>
            </a:r>
          </a:p>
          <a:p>
            <a:r>
              <a:rPr lang="en-GB" sz="2800" dirty="0"/>
              <a:t>25% of cohort obtained 0 marks for a mole/mass/volume calculation</a:t>
            </a:r>
          </a:p>
          <a:p>
            <a:r>
              <a:rPr lang="en-GB" sz="2800" dirty="0"/>
              <a:t>Practical interventions</a:t>
            </a:r>
          </a:p>
        </p:txBody>
      </p:sp>
    </p:spTree>
    <p:extLst>
      <p:ext uri="{BB962C8B-B14F-4D97-AF65-F5344CB8AC3E}">
        <p14:creationId xmlns:p14="http://schemas.microsoft.com/office/powerpoint/2010/main" val="427422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D738-82E6-461D-90EB-93DF8C8C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Who?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7859-DFEC-49E5-A2EF-F3D4E93F8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Up to approximately half the cohort </a:t>
            </a:r>
          </a:p>
          <a:p>
            <a:r>
              <a:rPr lang="en-GB" sz="2800" dirty="0"/>
              <a:t>Most prevalent in those who had not taken ‘A’ level chemistry</a:t>
            </a:r>
          </a:p>
          <a:p>
            <a:r>
              <a:rPr lang="en-GB" sz="2800" dirty="0"/>
              <a:t>Least prevalent in those on Clinical Science programme (high tariff entry)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118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D738-82E6-461D-90EB-93DF8C8C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7859-DFEC-49E5-A2EF-F3D4E93F8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Self-selection?</a:t>
            </a:r>
          </a:p>
          <a:p>
            <a:r>
              <a:rPr lang="en-GB" sz="2800" dirty="0"/>
              <a:t>Lack of secure understanding early in maths learning pathway?</a:t>
            </a:r>
          </a:p>
          <a:p>
            <a:r>
              <a:rPr lang="en-GB" sz="2800" dirty="0"/>
              <a:t>Motivation/ avoidance?</a:t>
            </a:r>
          </a:p>
          <a:p>
            <a:r>
              <a:rPr lang="en-GB" sz="2800" dirty="0"/>
              <a:t>previous learning experiences?</a:t>
            </a:r>
          </a:p>
          <a:p>
            <a:r>
              <a:rPr lang="en-GB" sz="2800" dirty="0"/>
              <a:t>Time-lapse since maths learning?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780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3F04-EB7F-4D37-BDD9-BFFC6BA1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18054A14-988B-42FF-A4F7-79CD84A6C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2375" y="1029333"/>
            <a:ext cx="3962964" cy="50657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DE5A09-EE79-4CFD-AFD3-0BA30B7C3D68}"/>
              </a:ext>
            </a:extLst>
          </p:cNvPr>
          <p:cNvSpPr txBox="1"/>
          <p:nvPr/>
        </p:nvSpPr>
        <p:spPr>
          <a:xfrm>
            <a:off x="1152375" y="6095034"/>
            <a:ext cx="303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toxifier.blogspot.com/2012/10/only-thing-we-have-to-fear-is-fear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A98C9-478A-4268-93E6-B239289A9B18}"/>
              </a:ext>
            </a:extLst>
          </p:cNvPr>
          <p:cNvSpPr txBox="1"/>
          <p:nvPr/>
        </p:nvSpPr>
        <p:spPr>
          <a:xfrm>
            <a:off x="4572000" y="3059668"/>
            <a:ext cx="2729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hiller" panose="04020404031007020602" pitchFamily="82" charset="0"/>
              </a:rPr>
              <a:t>calculations</a:t>
            </a:r>
          </a:p>
        </p:txBody>
      </p:sp>
    </p:spTree>
    <p:extLst>
      <p:ext uri="{BB962C8B-B14F-4D97-AF65-F5344CB8AC3E}">
        <p14:creationId xmlns:p14="http://schemas.microsoft.com/office/powerpoint/2010/main" val="119639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6979-054D-4424-BB96-A9E05CF4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Interventions: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avoidance / motivation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CB2D7D-AFD2-4E7C-8D58-EB6A7BFF4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6348413" cy="3881437"/>
          </a:xfrm>
        </p:spPr>
        <p:txBody>
          <a:bodyPr>
            <a:normAutofit/>
          </a:bodyPr>
          <a:lstStyle/>
          <a:p>
            <a:r>
              <a:rPr lang="en-GB" sz="2800" dirty="0"/>
              <a:t>Explicit expectations at beginning of module</a:t>
            </a:r>
          </a:p>
          <a:p>
            <a:r>
              <a:rPr lang="en-GB" sz="2800" dirty="0"/>
              <a:t>Practice assessments to self-administer and mark spaced throughout module</a:t>
            </a:r>
          </a:p>
          <a:p>
            <a:r>
              <a:rPr lang="en-GB" sz="2800" dirty="0"/>
              <a:t>Continued emphasis that end of module assessment will include calculations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539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6979-054D-4424-BB96-A9E05CF4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Interventions: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avoidance / motivation</a:t>
            </a:r>
          </a:p>
        </p:txBody>
      </p:sp>
      <p:pic>
        <p:nvPicPr>
          <p:cNvPr id="5" name="Content Placeholder 4" descr="A picture containing indoor, table, plate, food&#10;&#10;Description automatically generated">
            <a:extLst>
              <a:ext uri="{FF2B5EF4-FFF2-40B4-BE49-F238E27FC236}">
                <a16:creationId xmlns:a16="http://schemas.microsoft.com/office/drawing/2014/main" id="{816CBA1A-DD57-486A-8707-2614C9050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4311" y="4783610"/>
            <a:ext cx="3405810" cy="17505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6EA8F-D7A2-4656-9B51-E47E81E4E434}"/>
              </a:ext>
            </a:extLst>
          </p:cNvPr>
          <p:cNvSpPr txBox="1"/>
          <p:nvPr/>
        </p:nvSpPr>
        <p:spPr>
          <a:xfrm>
            <a:off x="1325216" y="6540822"/>
            <a:ext cx="5804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://finallychelle.tumblr.com/post/11513891980/unobservant-finallychelle-smarties-i-know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nd/3.0/"/>
              </a:rPr>
              <a:t>CC BY-ND</a:t>
            </a:r>
            <a:endParaRPr lang="en-GB" sz="900" dirty="0"/>
          </a:p>
        </p:txBody>
      </p:sp>
      <p:pic>
        <p:nvPicPr>
          <p:cNvPr id="8" name="Picture 7" descr="A picture containing LEGO, toy, table&#10;&#10;Description automatically generated">
            <a:extLst>
              <a:ext uri="{FF2B5EF4-FFF2-40B4-BE49-F238E27FC236}">
                <a16:creationId xmlns:a16="http://schemas.microsoft.com/office/drawing/2014/main" id="{8E2C2D26-7529-4C3F-8EF2-D8E3DCF34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34312" y="2004391"/>
            <a:ext cx="2937688" cy="19665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0D5C07-A53B-4D8B-A0BA-697F5A00DC2F}"/>
              </a:ext>
            </a:extLst>
          </p:cNvPr>
          <p:cNvSpPr txBox="1"/>
          <p:nvPr/>
        </p:nvSpPr>
        <p:spPr>
          <a:xfrm>
            <a:off x="1634311" y="3829503"/>
            <a:ext cx="307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www.hcpl.net/category/tags/lego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-sa/3.0/"/>
              </a:rPr>
              <a:t>CC BY-SA-NC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903E2-7143-49DB-B3D1-D03E5BAA8401}"/>
              </a:ext>
            </a:extLst>
          </p:cNvPr>
          <p:cNvSpPr txBox="1"/>
          <p:nvPr/>
        </p:nvSpPr>
        <p:spPr>
          <a:xfrm>
            <a:off x="2411896" y="4014169"/>
            <a:ext cx="1404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4908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3F04-EB7F-4D37-BDD9-BFFC6BA1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Interventions: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Practical materials to support conceptual understanding</a:t>
            </a:r>
            <a:endParaRPr lang="en-GB" dirty="0"/>
          </a:p>
        </p:txBody>
      </p:sp>
      <p:pic>
        <p:nvPicPr>
          <p:cNvPr id="5" name="Content Placeholder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D320B3D7-3FF0-4EBF-9293-CDCF27B6E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033669" y="2408583"/>
            <a:ext cx="5261113" cy="3945834"/>
          </a:xfrm>
        </p:spPr>
      </p:pic>
    </p:spTree>
    <p:extLst>
      <p:ext uri="{BB962C8B-B14F-4D97-AF65-F5344CB8AC3E}">
        <p14:creationId xmlns:p14="http://schemas.microsoft.com/office/powerpoint/2010/main" val="95890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6979-054D-4424-BB96-A9E05CF4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Interventions: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Structured learning and materials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CB2D7D-AFD2-4E7C-8D58-EB6A7BFF4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9"/>
            <a:ext cx="6348413" cy="3763134"/>
          </a:xfrm>
        </p:spPr>
        <p:txBody>
          <a:bodyPr>
            <a:normAutofit fontScale="70000" lnSpcReduction="20000"/>
          </a:bodyPr>
          <a:lstStyle/>
          <a:p>
            <a:r>
              <a:rPr lang="en-GB" sz="2800" dirty="0"/>
              <a:t>Structured workshop questions with opportunity for developing mathematical technique</a:t>
            </a:r>
          </a:p>
          <a:p>
            <a:endParaRPr lang="en-GB" sz="2800" dirty="0"/>
          </a:p>
          <a:p>
            <a:r>
              <a:rPr lang="en-GB" sz="2800" dirty="0"/>
              <a:t>Q1 You have a 2M solution of sodium chloride. How many moles are there in: </a:t>
            </a:r>
          </a:p>
          <a:p>
            <a:pPr marL="0" indent="0">
              <a:buNone/>
            </a:pPr>
            <a:r>
              <a:rPr lang="en-GB" sz="2800" dirty="0"/>
              <a:t> </a:t>
            </a:r>
          </a:p>
          <a:p>
            <a:r>
              <a:rPr lang="en-GB" sz="2800" dirty="0"/>
              <a:t>(a) 2 litres </a:t>
            </a:r>
          </a:p>
          <a:p>
            <a:r>
              <a:rPr lang="en-GB" sz="2800" dirty="0"/>
              <a:t>(b) 500 </a:t>
            </a:r>
            <a:r>
              <a:rPr lang="en-GB" sz="2800" dirty="0" err="1"/>
              <a:t>mls</a:t>
            </a:r>
            <a:r>
              <a:rPr lang="en-GB" sz="2800" dirty="0"/>
              <a:t>? </a:t>
            </a:r>
          </a:p>
          <a:p>
            <a:r>
              <a:rPr lang="en-GB" sz="2800" dirty="0"/>
              <a:t>(c) 300 </a:t>
            </a:r>
            <a:r>
              <a:rPr lang="en-GB" sz="2800" dirty="0" err="1"/>
              <a:t>mls</a:t>
            </a:r>
            <a:r>
              <a:rPr lang="en-GB" sz="2800" dirty="0"/>
              <a:t> ? </a:t>
            </a:r>
          </a:p>
          <a:p>
            <a:r>
              <a:rPr lang="en-GB" sz="2800" dirty="0"/>
              <a:t>(d) 1245 </a:t>
            </a:r>
            <a:r>
              <a:rPr lang="en-GB" sz="2800" dirty="0" err="1"/>
              <a:t>mls</a:t>
            </a: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344197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397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Chiller</vt:lpstr>
      <vt:lpstr>Trebuchet MS</vt:lpstr>
      <vt:lpstr>Wingdings 3</vt:lpstr>
      <vt:lpstr>Facet</vt:lpstr>
      <vt:lpstr>How to tackle the math problem?</vt:lpstr>
      <vt:lpstr>Background</vt:lpstr>
      <vt:lpstr>Who? </vt:lpstr>
      <vt:lpstr>Why? </vt:lpstr>
      <vt:lpstr>PowerPoint Presentation</vt:lpstr>
      <vt:lpstr>Interventions:  avoidance / motivation</vt:lpstr>
      <vt:lpstr>Interventions:  avoidance / motivation</vt:lpstr>
      <vt:lpstr>Interventions:  Practical materials to support conceptual understanding</vt:lpstr>
      <vt:lpstr>Interventions:  Structured learning and materials</vt:lpstr>
      <vt:lpstr>Interventions:  Structured learning and materials</vt:lpstr>
      <vt:lpstr>Interventions: supporting conceptual understanding</vt:lpstr>
      <vt:lpstr>Outcomes</vt:lpstr>
      <vt:lpstr>Observations/suggestions?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tackle the math problem?</dc:title>
  <dc:creator>pamela dunn</dc:creator>
  <cp:lastModifiedBy>pamela dunn</cp:lastModifiedBy>
  <cp:revision>12</cp:revision>
  <dcterms:created xsi:type="dcterms:W3CDTF">2019-06-30T14:36:09Z</dcterms:created>
  <dcterms:modified xsi:type="dcterms:W3CDTF">2019-06-30T17:13:33Z</dcterms:modified>
</cp:coreProperties>
</file>